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70" r:id="rId14"/>
    <p:sldId id="267" r:id="rId15"/>
    <p:sldId id="268"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133BE16-DF2A-4C37-903B-8619CC7866EB}" type="datetimeFigureOut">
              <a:rPr lang="en-GB" smtClean="0"/>
              <a:t>21/02/2017</a:t>
            </a:fld>
            <a:endParaRPr lang="en-GB"/>
          </a:p>
        </p:txBody>
      </p:sp>
      <p:sp>
        <p:nvSpPr>
          <p:cNvPr id="5" name="Footer Placeholder 4"/>
          <p:cNvSpPr>
            <a:spLocks noGrp="1"/>
          </p:cNvSpPr>
          <p:nvPr>
            <p:ph type="ftr" sz="quarter" idx="11"/>
          </p:nvPr>
        </p:nvSpPr>
        <p:spPr>
          <a:xfrm>
            <a:off x="1876424" y="5410201"/>
            <a:ext cx="5124886" cy="365125"/>
          </a:xfrm>
        </p:spPr>
        <p:txBody>
          <a:bodyPr/>
          <a:lstStyle/>
          <a:p>
            <a:endParaRPr lang="en-GB"/>
          </a:p>
        </p:txBody>
      </p:sp>
      <p:sp>
        <p:nvSpPr>
          <p:cNvPr id="6" name="Slide Number Placeholder 5"/>
          <p:cNvSpPr>
            <a:spLocks noGrp="1"/>
          </p:cNvSpPr>
          <p:nvPr>
            <p:ph type="sldNum" sz="quarter" idx="12"/>
          </p:nvPr>
        </p:nvSpPr>
        <p:spPr>
          <a:xfrm>
            <a:off x="9896911" y="5410199"/>
            <a:ext cx="771089" cy="365125"/>
          </a:xfrm>
        </p:spPr>
        <p:txBody>
          <a:bodyPr/>
          <a:lstStyle/>
          <a:p>
            <a:fld id="{13990459-D049-42C8-BAC5-57E2C07A22ED}" type="slidenum">
              <a:rPr lang="en-GB" smtClean="0"/>
              <a:t>‹#›</a:t>
            </a:fld>
            <a:endParaRPr lang="en-GB"/>
          </a:p>
        </p:txBody>
      </p:sp>
    </p:spTree>
    <p:extLst>
      <p:ext uri="{BB962C8B-B14F-4D97-AF65-F5344CB8AC3E}">
        <p14:creationId xmlns:p14="http://schemas.microsoft.com/office/powerpoint/2010/main" val="1133494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133BE16-DF2A-4C37-903B-8619CC7866EB}" type="datetimeFigureOut">
              <a:rPr lang="en-GB" smtClean="0"/>
              <a:t>21/02/2017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990459-D049-42C8-BAC5-57E2C07A22ED}" type="slidenum">
              <a:rPr lang="en-GB" smtClean="0"/>
              <a:t>‹#›</a:t>
            </a:fld>
            <a:endParaRPr lang="en-GB"/>
          </a:p>
        </p:txBody>
      </p:sp>
    </p:spTree>
    <p:extLst>
      <p:ext uri="{BB962C8B-B14F-4D97-AF65-F5344CB8AC3E}">
        <p14:creationId xmlns:p14="http://schemas.microsoft.com/office/powerpoint/2010/main" val="528652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133BE16-DF2A-4C37-903B-8619CC7866EB}" type="datetimeFigureOut">
              <a:rPr lang="en-GB" smtClean="0"/>
              <a:t>21/02/2017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990459-D049-42C8-BAC5-57E2C07A22ED}" type="slidenum">
              <a:rPr lang="en-GB" smtClean="0"/>
              <a:t>‹#›</a:t>
            </a:fld>
            <a:endParaRPr lang="en-GB"/>
          </a:p>
        </p:txBody>
      </p:sp>
    </p:spTree>
    <p:extLst>
      <p:ext uri="{BB962C8B-B14F-4D97-AF65-F5344CB8AC3E}">
        <p14:creationId xmlns:p14="http://schemas.microsoft.com/office/powerpoint/2010/main" val="4009749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133BE16-DF2A-4C37-903B-8619CC7866EB}" type="datetimeFigureOut">
              <a:rPr lang="en-GB" smtClean="0"/>
              <a:t>21/02/2017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990459-D049-42C8-BAC5-57E2C07A22ED}" type="slidenum">
              <a:rPr lang="en-GB" smtClean="0"/>
              <a:t>‹#›</a:t>
            </a:fld>
            <a:endParaRPr lang="en-GB"/>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48411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133BE16-DF2A-4C37-903B-8619CC7866EB}" type="datetimeFigureOut">
              <a:rPr lang="en-GB" smtClean="0"/>
              <a:t>21/02/2017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990459-D049-42C8-BAC5-57E2C07A22ED}" type="slidenum">
              <a:rPr lang="en-GB" smtClean="0"/>
              <a:t>‹#›</a:t>
            </a:fld>
            <a:endParaRPr lang="en-GB"/>
          </a:p>
        </p:txBody>
      </p:sp>
    </p:spTree>
    <p:extLst>
      <p:ext uri="{BB962C8B-B14F-4D97-AF65-F5344CB8AC3E}">
        <p14:creationId xmlns:p14="http://schemas.microsoft.com/office/powerpoint/2010/main" val="40818132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133BE16-DF2A-4C37-903B-8619CC7866EB}" type="datetimeFigureOut">
              <a:rPr lang="en-GB" smtClean="0"/>
              <a:t>21/02/2017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3990459-D049-42C8-BAC5-57E2C07A22ED}" type="slidenum">
              <a:rPr lang="en-GB" smtClean="0"/>
              <a:t>‹#›</a:t>
            </a:fld>
            <a:endParaRPr lang="en-GB"/>
          </a:p>
        </p:txBody>
      </p:sp>
    </p:spTree>
    <p:extLst>
      <p:ext uri="{BB962C8B-B14F-4D97-AF65-F5344CB8AC3E}">
        <p14:creationId xmlns:p14="http://schemas.microsoft.com/office/powerpoint/2010/main" val="1037832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133BE16-DF2A-4C37-903B-8619CC7866EB}" type="datetimeFigureOut">
              <a:rPr lang="en-GB" smtClean="0"/>
              <a:t>21/02/2017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3990459-D049-42C8-BAC5-57E2C07A22ED}" type="slidenum">
              <a:rPr lang="en-GB" smtClean="0"/>
              <a:t>‹#›</a:t>
            </a:fld>
            <a:endParaRPr lang="en-GB"/>
          </a:p>
        </p:txBody>
      </p:sp>
    </p:spTree>
    <p:extLst>
      <p:ext uri="{BB962C8B-B14F-4D97-AF65-F5344CB8AC3E}">
        <p14:creationId xmlns:p14="http://schemas.microsoft.com/office/powerpoint/2010/main" val="3670052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33BE16-DF2A-4C37-903B-8619CC7866EB}" type="datetimeFigureOut">
              <a:rPr lang="en-GB" smtClean="0"/>
              <a:t>21/02/2017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990459-D049-42C8-BAC5-57E2C07A22ED}" type="slidenum">
              <a:rPr lang="en-GB" smtClean="0"/>
              <a:t>‹#›</a:t>
            </a:fld>
            <a:endParaRPr lang="en-GB"/>
          </a:p>
        </p:txBody>
      </p:sp>
    </p:spTree>
    <p:extLst>
      <p:ext uri="{BB962C8B-B14F-4D97-AF65-F5344CB8AC3E}">
        <p14:creationId xmlns:p14="http://schemas.microsoft.com/office/powerpoint/2010/main" val="166985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33BE16-DF2A-4C37-903B-8619CC7866EB}" type="datetimeFigureOut">
              <a:rPr lang="en-GB" smtClean="0"/>
              <a:t>21/02/2017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990459-D049-42C8-BAC5-57E2C07A22ED}" type="slidenum">
              <a:rPr lang="en-GB" smtClean="0"/>
              <a:t>‹#›</a:t>
            </a:fld>
            <a:endParaRPr lang="en-GB"/>
          </a:p>
        </p:txBody>
      </p:sp>
    </p:spTree>
    <p:extLst>
      <p:ext uri="{BB962C8B-B14F-4D97-AF65-F5344CB8AC3E}">
        <p14:creationId xmlns:p14="http://schemas.microsoft.com/office/powerpoint/2010/main" val="2478698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33BE16-DF2A-4C37-903B-8619CC7866EB}" type="datetimeFigureOut">
              <a:rPr lang="en-GB" smtClean="0"/>
              <a:t>21/02/2017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990459-D049-42C8-BAC5-57E2C07A22ED}" type="slidenum">
              <a:rPr lang="en-GB" smtClean="0"/>
              <a:t>‹#›</a:t>
            </a:fld>
            <a:endParaRPr lang="en-GB"/>
          </a:p>
        </p:txBody>
      </p:sp>
    </p:spTree>
    <p:extLst>
      <p:ext uri="{BB962C8B-B14F-4D97-AF65-F5344CB8AC3E}">
        <p14:creationId xmlns:p14="http://schemas.microsoft.com/office/powerpoint/2010/main" val="317005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133BE16-DF2A-4C37-903B-8619CC7866EB}" type="datetimeFigureOut">
              <a:rPr lang="en-GB" smtClean="0"/>
              <a:t>21/02/2017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990459-D049-42C8-BAC5-57E2C07A22ED}" type="slidenum">
              <a:rPr lang="en-GB" smtClean="0"/>
              <a:t>‹#›</a:t>
            </a:fld>
            <a:endParaRPr lang="en-GB"/>
          </a:p>
        </p:txBody>
      </p:sp>
    </p:spTree>
    <p:extLst>
      <p:ext uri="{BB962C8B-B14F-4D97-AF65-F5344CB8AC3E}">
        <p14:creationId xmlns:p14="http://schemas.microsoft.com/office/powerpoint/2010/main" val="1795497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33BE16-DF2A-4C37-903B-8619CC7866EB}" type="datetimeFigureOut">
              <a:rPr lang="en-GB" smtClean="0"/>
              <a:t>21/02/2017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990459-D049-42C8-BAC5-57E2C07A22ED}" type="slidenum">
              <a:rPr lang="en-GB" smtClean="0"/>
              <a:t>‹#›</a:t>
            </a:fld>
            <a:endParaRPr lang="en-GB"/>
          </a:p>
        </p:txBody>
      </p:sp>
    </p:spTree>
    <p:extLst>
      <p:ext uri="{BB962C8B-B14F-4D97-AF65-F5344CB8AC3E}">
        <p14:creationId xmlns:p14="http://schemas.microsoft.com/office/powerpoint/2010/main" val="1207058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33BE16-DF2A-4C37-903B-8619CC7866EB}" type="datetimeFigureOut">
              <a:rPr lang="en-GB" smtClean="0"/>
              <a:t>21/02/2017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3990459-D049-42C8-BAC5-57E2C07A22ED}" type="slidenum">
              <a:rPr lang="en-GB" smtClean="0"/>
              <a:t>‹#›</a:t>
            </a:fld>
            <a:endParaRPr lang="en-GB"/>
          </a:p>
        </p:txBody>
      </p:sp>
    </p:spTree>
    <p:extLst>
      <p:ext uri="{BB962C8B-B14F-4D97-AF65-F5344CB8AC3E}">
        <p14:creationId xmlns:p14="http://schemas.microsoft.com/office/powerpoint/2010/main" val="823529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33BE16-DF2A-4C37-903B-8619CC7866EB}" type="datetimeFigureOut">
              <a:rPr lang="en-GB" smtClean="0"/>
              <a:t>21/02/2017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3990459-D049-42C8-BAC5-57E2C07A22ED}" type="slidenum">
              <a:rPr lang="en-GB" smtClean="0"/>
              <a:t>‹#›</a:t>
            </a:fld>
            <a:endParaRPr lang="en-GB"/>
          </a:p>
        </p:txBody>
      </p:sp>
    </p:spTree>
    <p:extLst>
      <p:ext uri="{BB962C8B-B14F-4D97-AF65-F5344CB8AC3E}">
        <p14:creationId xmlns:p14="http://schemas.microsoft.com/office/powerpoint/2010/main" val="2081630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33BE16-DF2A-4C37-903B-8619CC7866EB}" type="datetimeFigureOut">
              <a:rPr lang="en-GB" smtClean="0"/>
              <a:t>21/02/2017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3990459-D049-42C8-BAC5-57E2C07A22ED}" type="slidenum">
              <a:rPr lang="en-GB" smtClean="0"/>
              <a:t>‹#›</a:t>
            </a:fld>
            <a:endParaRPr lang="en-GB"/>
          </a:p>
        </p:txBody>
      </p:sp>
    </p:spTree>
    <p:extLst>
      <p:ext uri="{BB962C8B-B14F-4D97-AF65-F5344CB8AC3E}">
        <p14:creationId xmlns:p14="http://schemas.microsoft.com/office/powerpoint/2010/main" val="3092885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133BE16-DF2A-4C37-903B-8619CC7866EB}" type="datetimeFigureOut">
              <a:rPr lang="en-GB" smtClean="0"/>
              <a:t>21/02/2017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990459-D049-42C8-BAC5-57E2C07A22ED}" type="slidenum">
              <a:rPr lang="en-GB" smtClean="0"/>
              <a:t>‹#›</a:t>
            </a:fld>
            <a:endParaRPr lang="en-GB"/>
          </a:p>
        </p:txBody>
      </p:sp>
    </p:spTree>
    <p:extLst>
      <p:ext uri="{BB962C8B-B14F-4D97-AF65-F5344CB8AC3E}">
        <p14:creationId xmlns:p14="http://schemas.microsoft.com/office/powerpoint/2010/main" val="325772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133BE16-DF2A-4C37-903B-8619CC7866EB}" type="datetimeFigureOut">
              <a:rPr lang="en-GB" smtClean="0"/>
              <a:t>21/02/2017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990459-D049-42C8-BAC5-57E2C07A22ED}" type="slidenum">
              <a:rPr lang="en-GB" smtClean="0"/>
              <a:t>‹#›</a:t>
            </a:fld>
            <a:endParaRPr lang="en-GB"/>
          </a:p>
        </p:txBody>
      </p:sp>
    </p:spTree>
    <p:extLst>
      <p:ext uri="{BB962C8B-B14F-4D97-AF65-F5344CB8AC3E}">
        <p14:creationId xmlns:p14="http://schemas.microsoft.com/office/powerpoint/2010/main" val="3492838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133BE16-DF2A-4C37-903B-8619CC7866EB}" type="datetimeFigureOut">
              <a:rPr lang="en-GB" smtClean="0"/>
              <a:t>21/02/2017</a:t>
            </a:fld>
            <a:endParaRPr lang="en-GB"/>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3990459-D049-42C8-BAC5-57E2C07A22ED}" type="slidenum">
              <a:rPr lang="en-GB" smtClean="0"/>
              <a:t>‹#›</a:t>
            </a:fld>
            <a:endParaRPr lang="en-GB"/>
          </a:p>
        </p:txBody>
      </p:sp>
    </p:spTree>
    <p:extLst>
      <p:ext uri="{BB962C8B-B14F-4D97-AF65-F5344CB8AC3E}">
        <p14:creationId xmlns:p14="http://schemas.microsoft.com/office/powerpoint/2010/main" val="2387478464"/>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a:t>Final Year Project</a:t>
            </a:r>
            <a:br>
              <a:rPr lang="en-GB" dirty="0"/>
            </a:br>
            <a:r>
              <a:rPr lang="en-GB" dirty="0"/>
              <a:t>Progress Presentation 2</a:t>
            </a:r>
          </a:p>
        </p:txBody>
      </p:sp>
      <p:sp>
        <p:nvSpPr>
          <p:cNvPr id="3" name="Subtitle 2"/>
          <p:cNvSpPr>
            <a:spLocks noGrp="1"/>
          </p:cNvSpPr>
          <p:nvPr>
            <p:ph type="subTitle" idx="1"/>
          </p:nvPr>
        </p:nvSpPr>
        <p:spPr/>
        <p:txBody>
          <a:bodyPr/>
          <a:lstStyle/>
          <a:p>
            <a:r>
              <a:rPr lang="en-GB" dirty="0"/>
              <a:t>James Jamieson</a:t>
            </a:r>
          </a:p>
        </p:txBody>
      </p:sp>
    </p:spTree>
    <p:extLst>
      <p:ext uri="{BB962C8B-B14F-4D97-AF65-F5344CB8AC3E}">
        <p14:creationId xmlns:p14="http://schemas.microsoft.com/office/powerpoint/2010/main" val="980405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5677" y="704675"/>
            <a:ext cx="11081858" cy="1754326"/>
          </a:xfrm>
          <a:prstGeom prst="rect">
            <a:avLst/>
          </a:prstGeom>
          <a:noFill/>
        </p:spPr>
        <p:txBody>
          <a:bodyPr wrap="square" rtlCol="0">
            <a:spAutoFit/>
          </a:bodyPr>
          <a:lstStyle/>
          <a:p>
            <a:pPr marL="285750" indent="-285750">
              <a:buFont typeface="Arial" panose="020B0604020202020204" pitchFamily="34" charset="0"/>
              <a:buChar char="•"/>
            </a:pPr>
            <a:r>
              <a:rPr lang="en-GB" dirty="0"/>
              <a:t>Movable furniture was then implemented. Trolley and stock cages are the only furniture that can be moved.</a:t>
            </a:r>
          </a:p>
          <a:p>
            <a:pPr marL="285750" indent="-285750">
              <a:buFont typeface="Arial" panose="020B0604020202020204" pitchFamily="34" charset="0"/>
              <a:buChar char="•"/>
            </a:pPr>
            <a:r>
              <a:rPr lang="en-GB" dirty="0"/>
              <a:t>This was a challenge as the base furniture logic had to be changed due to furniture not always being in one tile for the duration of the game.</a:t>
            </a:r>
          </a:p>
          <a:p>
            <a:pPr marL="285750" indent="-285750">
              <a:buFont typeface="Arial" panose="020B0604020202020204" pitchFamily="34" charset="0"/>
              <a:buChar char="•"/>
            </a:pPr>
            <a:r>
              <a:rPr lang="en-GB" dirty="0"/>
              <a:t>The furniture actions class is used to implement a moving system similar to the character movement function. However, a character is needed to alter the furniture’s destination, which is realistic and is a successful implementation of the required level of furniture AI.</a:t>
            </a:r>
          </a:p>
        </p:txBody>
      </p:sp>
      <p:sp>
        <p:nvSpPr>
          <p:cNvPr id="9" name="Title 1"/>
          <p:cNvSpPr txBox="1">
            <a:spLocks/>
          </p:cNvSpPr>
          <p:nvPr/>
        </p:nvSpPr>
        <p:spPr>
          <a:xfrm>
            <a:off x="1010034" y="169157"/>
            <a:ext cx="4288360" cy="476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GB" sz="2800" dirty="0"/>
              <a:t>Employee AI coding - 3</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7952" y="2270778"/>
            <a:ext cx="6611360" cy="4104855"/>
          </a:xfrm>
          <a:prstGeom prst="rect">
            <a:avLst/>
          </a:prstGeom>
        </p:spPr>
      </p:pic>
      <p:sp>
        <p:nvSpPr>
          <p:cNvPr id="4" name="Rectangle 3"/>
          <p:cNvSpPr/>
          <p:nvPr/>
        </p:nvSpPr>
        <p:spPr>
          <a:xfrm>
            <a:off x="855677" y="2572943"/>
            <a:ext cx="4362275" cy="2031325"/>
          </a:xfrm>
          <a:prstGeom prst="rect">
            <a:avLst/>
          </a:prstGeom>
        </p:spPr>
        <p:txBody>
          <a:bodyPr wrap="square">
            <a:spAutoFit/>
          </a:bodyPr>
          <a:lstStyle/>
          <a:p>
            <a:pPr marL="285750" indent="-285750">
              <a:buFont typeface="Arial" panose="020B0604020202020204" pitchFamily="34" charset="0"/>
              <a:buChar char="•"/>
            </a:pPr>
            <a:r>
              <a:rPr lang="en-GB" dirty="0"/>
              <a:t>Next I added a system which allows characters to move movable furniture out of their way if it is blocking their path; it began with the character simply pushing the furniture along until it was no longer in the way, but this looked unrealistic and simple and so had to change.</a:t>
            </a:r>
          </a:p>
        </p:txBody>
      </p:sp>
    </p:spTree>
    <p:extLst>
      <p:ext uri="{BB962C8B-B14F-4D97-AF65-F5344CB8AC3E}">
        <p14:creationId xmlns:p14="http://schemas.microsoft.com/office/powerpoint/2010/main" val="3217502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4381" y="734511"/>
            <a:ext cx="11447619" cy="3139321"/>
          </a:xfrm>
          <a:prstGeom prst="rect">
            <a:avLst/>
          </a:prstGeom>
        </p:spPr>
        <p:txBody>
          <a:bodyPr wrap="square">
            <a:spAutoFit/>
          </a:bodyPr>
          <a:lstStyle/>
          <a:p>
            <a:pPr marL="285750" indent="-285750">
              <a:buFont typeface="Arial" panose="020B0604020202020204" pitchFamily="34" charset="0"/>
              <a:buChar char="•"/>
            </a:pPr>
            <a:r>
              <a:rPr lang="en-GB" dirty="0"/>
              <a:t>Now a </a:t>
            </a:r>
            <a:r>
              <a:rPr lang="en-GB" dirty="0" err="1"/>
              <a:t>floodfill</a:t>
            </a:r>
            <a:r>
              <a:rPr lang="en-GB" dirty="0"/>
              <a:t> is created and finds the nearest free tile, that isn’t in the character’s final path. This created a much more realistic way for the character to decide where to put the furniture.</a:t>
            </a:r>
          </a:p>
          <a:p>
            <a:pPr marL="285750" indent="-285750">
              <a:buFont typeface="Arial" panose="020B0604020202020204" pitchFamily="34" charset="0"/>
              <a:buChar char="•"/>
            </a:pPr>
            <a:r>
              <a:rPr lang="en-GB" dirty="0"/>
              <a:t>Another problem was found however, even though the furniture is no longer on the path from the initial origin of the character to its destination, it could now be in the way of the character new path to the destination. The character will once again </a:t>
            </a:r>
            <a:r>
              <a:rPr lang="en-GB" dirty="0" err="1"/>
              <a:t>floodfill</a:t>
            </a:r>
            <a:r>
              <a:rPr lang="en-GB" dirty="0"/>
              <a:t> and move the furniture, but it was found that eventually the character could block themselves into a corner as the nearest tile kept being directly behind them. A solution needed to be found.</a:t>
            </a:r>
          </a:p>
          <a:p>
            <a:pPr marL="285750" indent="-285750">
              <a:buFont typeface="Arial" panose="020B0604020202020204" pitchFamily="34" charset="0"/>
              <a:buChar char="•"/>
            </a:pPr>
            <a:r>
              <a:rPr lang="en-GB" dirty="0"/>
              <a:t>Now when a free tile is found, the character will call a recursive function which simulates where they and the furniture WILL be and works out if the furniture will still be in the way. This will again recursively simulate the new location, and will do with again and again until either, the character gets trapped, or the furniture ends up on a tile that isn’t required for the character to get to their final destination. If the character will get trapped, the initial tile is marked as invalid.</a:t>
            </a:r>
          </a:p>
          <a:p>
            <a:pPr marL="285750" indent="-285750">
              <a:buFont typeface="Arial" panose="020B0604020202020204" pitchFamily="34" charset="0"/>
              <a:buChar char="•"/>
            </a:pPr>
            <a:endParaRPr lang="en-GB" dirty="0"/>
          </a:p>
        </p:txBody>
      </p:sp>
      <p:sp>
        <p:nvSpPr>
          <p:cNvPr id="5" name="Title 1"/>
          <p:cNvSpPr txBox="1">
            <a:spLocks/>
          </p:cNvSpPr>
          <p:nvPr/>
        </p:nvSpPr>
        <p:spPr>
          <a:xfrm>
            <a:off x="1010034" y="169157"/>
            <a:ext cx="4288360" cy="476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GB" sz="2800" dirty="0"/>
              <a:t>Employee AI coding - 4</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643" y="3589834"/>
            <a:ext cx="4141427" cy="2571325"/>
          </a:xfrm>
          <a:prstGeom prst="rect">
            <a:avLst/>
          </a:prstGeom>
        </p:spPr>
      </p:pic>
      <p:sp>
        <p:nvSpPr>
          <p:cNvPr id="9" name="Rectangle 8"/>
          <p:cNvSpPr/>
          <p:nvPr/>
        </p:nvSpPr>
        <p:spPr>
          <a:xfrm>
            <a:off x="2085410" y="6161159"/>
            <a:ext cx="3212984" cy="369332"/>
          </a:xfrm>
          <a:prstGeom prst="rect">
            <a:avLst/>
          </a:prstGeom>
        </p:spPr>
        <p:txBody>
          <a:bodyPr wrap="square">
            <a:spAutoFit/>
          </a:bodyPr>
          <a:lstStyle/>
          <a:p>
            <a:r>
              <a:rPr lang="en-GB" dirty="0"/>
              <a:t>Before Recursion Implementation</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542" y="3589834"/>
            <a:ext cx="4141427" cy="2571325"/>
          </a:xfrm>
          <a:prstGeom prst="rect">
            <a:avLst/>
          </a:prstGeom>
        </p:spPr>
      </p:pic>
      <p:sp>
        <p:nvSpPr>
          <p:cNvPr id="11" name="Rectangle 10"/>
          <p:cNvSpPr/>
          <p:nvPr/>
        </p:nvSpPr>
        <p:spPr>
          <a:xfrm>
            <a:off x="7533267" y="6173404"/>
            <a:ext cx="3089976" cy="369332"/>
          </a:xfrm>
          <a:prstGeom prst="rect">
            <a:avLst/>
          </a:prstGeom>
        </p:spPr>
        <p:txBody>
          <a:bodyPr wrap="square">
            <a:spAutoFit/>
          </a:bodyPr>
          <a:lstStyle/>
          <a:p>
            <a:r>
              <a:rPr lang="en-GB" dirty="0"/>
              <a:t>After Recursion Implementation</a:t>
            </a:r>
          </a:p>
        </p:txBody>
      </p:sp>
    </p:spTree>
    <p:extLst>
      <p:ext uri="{BB962C8B-B14F-4D97-AF65-F5344CB8AC3E}">
        <p14:creationId xmlns:p14="http://schemas.microsoft.com/office/powerpoint/2010/main" val="2320723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203" y="453006"/>
            <a:ext cx="8099235" cy="5028645"/>
          </a:xfrm>
          <a:prstGeom prst="rect">
            <a:avLst/>
          </a:prstGeom>
        </p:spPr>
      </p:pic>
      <p:sp>
        <p:nvSpPr>
          <p:cNvPr id="5" name="Rectangle 4"/>
          <p:cNvSpPr/>
          <p:nvPr/>
        </p:nvSpPr>
        <p:spPr>
          <a:xfrm>
            <a:off x="3626983" y="5674598"/>
            <a:ext cx="4307001" cy="461665"/>
          </a:xfrm>
          <a:prstGeom prst="rect">
            <a:avLst/>
          </a:prstGeom>
        </p:spPr>
        <p:txBody>
          <a:bodyPr wrap="square">
            <a:spAutoFit/>
          </a:bodyPr>
          <a:lstStyle/>
          <a:p>
            <a:r>
              <a:rPr lang="en-GB" sz="2400" dirty="0"/>
              <a:t>Before Recursion Implementation</a:t>
            </a:r>
          </a:p>
        </p:txBody>
      </p:sp>
    </p:spTree>
    <p:extLst>
      <p:ext uri="{BB962C8B-B14F-4D97-AF65-F5344CB8AC3E}">
        <p14:creationId xmlns:p14="http://schemas.microsoft.com/office/powerpoint/2010/main" val="540607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591" y="444617"/>
            <a:ext cx="8099235" cy="5028645"/>
          </a:xfrm>
          <a:prstGeom prst="rect">
            <a:avLst/>
          </a:prstGeom>
        </p:spPr>
      </p:pic>
      <p:sp>
        <p:nvSpPr>
          <p:cNvPr id="5" name="Rectangle 4"/>
          <p:cNvSpPr/>
          <p:nvPr/>
        </p:nvSpPr>
        <p:spPr>
          <a:xfrm>
            <a:off x="3652150" y="5691376"/>
            <a:ext cx="4307001" cy="461665"/>
          </a:xfrm>
          <a:prstGeom prst="rect">
            <a:avLst/>
          </a:prstGeom>
        </p:spPr>
        <p:txBody>
          <a:bodyPr wrap="square">
            <a:spAutoFit/>
          </a:bodyPr>
          <a:lstStyle/>
          <a:p>
            <a:r>
              <a:rPr lang="en-GB" sz="2400" dirty="0"/>
              <a:t>After Recursion Implementation</a:t>
            </a:r>
          </a:p>
        </p:txBody>
      </p:sp>
    </p:spTree>
    <p:extLst>
      <p:ext uri="{BB962C8B-B14F-4D97-AF65-F5344CB8AC3E}">
        <p14:creationId xmlns:p14="http://schemas.microsoft.com/office/powerpoint/2010/main" val="1156513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10034" y="1837188"/>
            <a:ext cx="10986224" cy="2554545"/>
          </a:xfrm>
          <a:prstGeom prst="rect">
            <a:avLst/>
          </a:prstGeom>
        </p:spPr>
        <p:txBody>
          <a:bodyPr wrap="square">
            <a:spAutoFit/>
          </a:bodyPr>
          <a:lstStyle/>
          <a:p>
            <a:pPr marL="285750" indent="-285750">
              <a:buFont typeface="Arial" panose="020B0604020202020204" pitchFamily="34" charset="0"/>
              <a:buChar char="•"/>
            </a:pPr>
            <a:r>
              <a:rPr lang="en-GB" sz="2000" dirty="0"/>
              <a:t>Due date for employee AI code – 20</a:t>
            </a:r>
            <a:r>
              <a:rPr lang="en-GB" sz="2000" baseline="30000" dirty="0"/>
              <a:t>th</a:t>
            </a:r>
            <a:r>
              <a:rPr lang="en-GB" sz="2000" dirty="0"/>
              <a:t> February  – Not completed</a:t>
            </a:r>
          </a:p>
          <a:p>
            <a:pPr marL="285750" indent="-285750">
              <a:buFont typeface="Arial" panose="020B0604020202020204" pitchFamily="34" charset="0"/>
              <a:buChar char="•"/>
            </a:pPr>
            <a:r>
              <a:rPr lang="en-GB" sz="2000" dirty="0"/>
              <a:t>Stock and movable furniture code took longer than anticipated.</a:t>
            </a:r>
          </a:p>
          <a:p>
            <a:pPr marL="285750" indent="-285750">
              <a:buFont typeface="Arial" panose="020B0604020202020204" pitchFamily="34" charset="0"/>
              <a:buChar char="•"/>
            </a:pPr>
            <a:r>
              <a:rPr lang="en-GB" sz="2000" dirty="0"/>
              <a:t>Rest of the AI code should be simpler with the improved and more advanced recursive movable furniture code.</a:t>
            </a:r>
          </a:p>
          <a:p>
            <a:pPr marL="285750" indent="-285750">
              <a:buFont typeface="Arial" panose="020B0604020202020204" pitchFamily="34" charset="0"/>
              <a:buChar char="•"/>
            </a:pPr>
            <a:r>
              <a:rPr lang="en-GB" sz="2000" dirty="0"/>
              <a:t>Within a week, the employee AI is to be completed.</a:t>
            </a:r>
          </a:p>
          <a:p>
            <a:pPr marL="285750" indent="-285750">
              <a:buFont typeface="Arial" panose="020B0604020202020204" pitchFamily="34" charset="0"/>
              <a:buChar char="•"/>
            </a:pPr>
            <a:r>
              <a:rPr lang="en-GB" sz="2000" dirty="0"/>
              <a:t>Interaction between characters will be completed within the customers AI phrase.</a:t>
            </a:r>
          </a:p>
          <a:p>
            <a:pPr marL="285750" indent="-285750">
              <a:buFont typeface="Arial" panose="020B0604020202020204" pitchFamily="34" charset="0"/>
              <a:buChar char="•"/>
            </a:pPr>
            <a:r>
              <a:rPr lang="en-GB" sz="2000" dirty="0"/>
              <a:t>Customer AI phrase will take less time than planned due to the abstract character class allowing common code between employees and customers.</a:t>
            </a:r>
          </a:p>
        </p:txBody>
      </p:sp>
      <p:sp>
        <p:nvSpPr>
          <p:cNvPr id="5" name="Title 1"/>
          <p:cNvSpPr txBox="1">
            <a:spLocks/>
          </p:cNvSpPr>
          <p:nvPr/>
        </p:nvSpPr>
        <p:spPr>
          <a:xfrm>
            <a:off x="1010034" y="169157"/>
            <a:ext cx="4288360" cy="476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GB" sz="2800" dirty="0"/>
              <a:t>Near Future Work</a:t>
            </a:r>
          </a:p>
        </p:txBody>
      </p:sp>
    </p:spTree>
    <p:extLst>
      <p:ext uri="{BB962C8B-B14F-4D97-AF65-F5344CB8AC3E}">
        <p14:creationId xmlns:p14="http://schemas.microsoft.com/office/powerpoint/2010/main" val="3787185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10034" y="169157"/>
            <a:ext cx="4288360" cy="476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GB" sz="2800" dirty="0"/>
              <a:t>Review of Aims</a:t>
            </a:r>
          </a:p>
        </p:txBody>
      </p:sp>
      <p:sp>
        <p:nvSpPr>
          <p:cNvPr id="6" name="Rectangle 5"/>
          <p:cNvSpPr/>
          <p:nvPr/>
        </p:nvSpPr>
        <p:spPr>
          <a:xfrm>
            <a:off x="861713" y="1484851"/>
            <a:ext cx="10071823" cy="4093428"/>
          </a:xfrm>
          <a:prstGeom prst="rect">
            <a:avLst/>
          </a:prstGeom>
        </p:spPr>
        <p:txBody>
          <a:bodyPr wrap="square">
            <a:spAutoFit/>
          </a:bodyPr>
          <a:lstStyle/>
          <a:p>
            <a:r>
              <a:rPr lang="en-GB" sz="2000" dirty="0"/>
              <a:t>The A.I. system should include the following:</a:t>
            </a:r>
          </a:p>
          <a:p>
            <a:pPr marL="285750" lvl="0" indent="-285750">
              <a:buFont typeface="Arial" panose="020B0604020202020204" pitchFamily="34" charset="0"/>
              <a:buChar char="•"/>
            </a:pPr>
            <a:r>
              <a:rPr lang="en-GB" sz="2000" dirty="0"/>
              <a:t>Pathfinding – Most likely version will be the A* algorithm but others will be researched and the best will be chosen.</a:t>
            </a:r>
          </a:p>
          <a:p>
            <a:pPr marL="285750" lvl="0" indent="-285750">
              <a:buFont typeface="Arial" panose="020B0604020202020204" pitchFamily="34" charset="0"/>
              <a:buChar char="•"/>
            </a:pPr>
            <a:endParaRPr lang="en-GB" sz="2000" dirty="0"/>
          </a:p>
          <a:p>
            <a:pPr marL="285750" lvl="0" indent="-285750">
              <a:buFont typeface="Arial" panose="020B0604020202020204" pitchFamily="34" charset="0"/>
              <a:buChar char="•"/>
            </a:pPr>
            <a:r>
              <a:rPr lang="en-GB" sz="2000" dirty="0"/>
              <a:t>Job decisions – The employees will need to decide which job is next on the list, based upon job priorities set by the player. Research will be done on games currently using this system, such as RimWorld [3].</a:t>
            </a:r>
          </a:p>
          <a:p>
            <a:pPr marL="285750" lvl="0" indent="-285750">
              <a:buFont typeface="Arial" panose="020B0604020202020204" pitchFamily="34" charset="0"/>
              <a:buChar char="•"/>
            </a:pPr>
            <a:endParaRPr lang="en-GB" sz="2000" dirty="0"/>
          </a:p>
          <a:p>
            <a:pPr marL="285750" lvl="0" indent="-285750">
              <a:buFont typeface="Arial" panose="020B0604020202020204" pitchFamily="34" charset="0"/>
              <a:buChar char="•"/>
            </a:pPr>
            <a:r>
              <a:rPr lang="en-GB" sz="2000" dirty="0"/>
              <a:t>Shopping Choices – The customers will need to know what products they are after and then look for them. If they can be found by the customer, then the decision needs to be made on whether to actually buy the item based upon the item’s quality and price.</a:t>
            </a:r>
          </a:p>
          <a:p>
            <a:pPr marL="285750" lvl="0" indent="-285750">
              <a:buFont typeface="Arial" panose="020B0604020202020204" pitchFamily="34" charset="0"/>
              <a:buChar char="•"/>
            </a:pPr>
            <a:endParaRPr lang="en-GB" sz="2000" dirty="0"/>
          </a:p>
          <a:p>
            <a:r>
              <a:rPr lang="en-GB" sz="2000" dirty="0"/>
              <a:t>All of these features will be fully testing using alpha and beta methods.</a:t>
            </a:r>
          </a:p>
        </p:txBody>
      </p:sp>
      <p:pic>
        <p:nvPicPr>
          <p:cNvPr id="2" name="Picture 1" descr="Green &lt;strong&gt;tick&lt;/strong&gt; - simple by Kliponius - A simple green &lt;strong&gt;tick&lt;/strong&g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869" y="1738446"/>
            <a:ext cx="586372" cy="671098"/>
          </a:xfrm>
          <a:prstGeom prst="rect">
            <a:avLst/>
          </a:prstGeom>
        </p:spPr>
      </p:pic>
      <p:pic>
        <p:nvPicPr>
          <p:cNvPr id="3" name="Picture 2" descr="Handwriting &lt;strong&gt;Punctuation&lt;/strong&gt; - &lt;strong&gt;Dash&lt;/strong&gt; | Urban Threads: Unique and Awesome ..."/>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6024" t="45549" r="25241" b="45241"/>
          <a:stretch/>
        </p:blipFill>
        <p:spPr>
          <a:xfrm>
            <a:off x="10933536" y="3112745"/>
            <a:ext cx="609601" cy="117514"/>
          </a:xfrm>
          <a:prstGeom prst="rect">
            <a:avLst/>
          </a:prstGeom>
        </p:spPr>
      </p:pic>
      <p:pic>
        <p:nvPicPr>
          <p:cNvPr id="8" name="Picture 7" descr="&lt;strong&gt;Letter&lt;/strong&gt; &lt;strong&gt;X&lt;/strong&gt; Clip Ar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89103" y="4038891"/>
            <a:ext cx="605348" cy="727785"/>
          </a:xfrm>
          <a:prstGeom prst="rect">
            <a:avLst/>
          </a:prstGeom>
        </p:spPr>
      </p:pic>
    </p:spTree>
    <p:extLst>
      <p:ext uri="{BB962C8B-B14F-4D97-AF65-F5344CB8AC3E}">
        <p14:creationId xmlns:p14="http://schemas.microsoft.com/office/powerpoint/2010/main" val="3931649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730748" y="2575420"/>
            <a:ext cx="4633075" cy="1323439"/>
          </a:xfrm>
          <a:prstGeom prst="rect">
            <a:avLst/>
          </a:prstGeom>
        </p:spPr>
        <p:txBody>
          <a:bodyPr wrap="square">
            <a:spAutoFit/>
          </a:bodyPr>
          <a:lstStyle/>
          <a:p>
            <a:r>
              <a:rPr lang="en-GB" sz="8000" dirty="0"/>
              <a:t>Questions?</a:t>
            </a:r>
          </a:p>
        </p:txBody>
      </p:sp>
    </p:spTree>
    <p:extLst>
      <p:ext uri="{BB962C8B-B14F-4D97-AF65-F5344CB8AC3E}">
        <p14:creationId xmlns:p14="http://schemas.microsoft.com/office/powerpoint/2010/main" val="3989476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444" t="24309" r="21456" b="11975"/>
          <a:stretch/>
        </p:blipFill>
        <p:spPr>
          <a:xfrm>
            <a:off x="788564" y="562061"/>
            <a:ext cx="10634060" cy="5008228"/>
          </a:xfrm>
          <a:prstGeom prst="rect">
            <a:avLst/>
          </a:prstGeom>
        </p:spPr>
      </p:pic>
    </p:spTree>
    <p:extLst>
      <p:ext uri="{BB962C8B-B14F-4D97-AF65-F5344CB8AC3E}">
        <p14:creationId xmlns:p14="http://schemas.microsoft.com/office/powerpoint/2010/main" val="2762227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034" y="169157"/>
            <a:ext cx="7316878" cy="476795"/>
          </a:xfrm>
        </p:spPr>
        <p:txBody>
          <a:bodyPr>
            <a:normAutofit fontScale="90000"/>
          </a:bodyPr>
          <a:lstStyle/>
          <a:p>
            <a:pPr algn="ctr"/>
            <a:r>
              <a:rPr lang="en-GB" sz="2800" dirty="0"/>
              <a:t>Tile-Based Game Development Research and Backbone Coding</a:t>
            </a:r>
          </a:p>
        </p:txBody>
      </p:sp>
      <p:sp>
        <p:nvSpPr>
          <p:cNvPr id="5" name="TextBox 4"/>
          <p:cNvSpPr txBox="1"/>
          <p:nvPr/>
        </p:nvSpPr>
        <p:spPr>
          <a:xfrm>
            <a:off x="855677" y="704675"/>
            <a:ext cx="7625592" cy="3631763"/>
          </a:xfrm>
          <a:prstGeom prst="rect">
            <a:avLst/>
          </a:prstGeom>
          <a:noFill/>
        </p:spPr>
        <p:txBody>
          <a:bodyPr wrap="square" rtlCol="0">
            <a:spAutoFit/>
          </a:bodyPr>
          <a:lstStyle/>
          <a:p>
            <a:pPr marL="285750" indent="-285750">
              <a:buFont typeface="Arial" panose="020B0604020202020204" pitchFamily="34" charset="0"/>
              <a:buChar char="•"/>
            </a:pPr>
            <a:r>
              <a:rPr lang="en-GB" dirty="0"/>
              <a:t>Began initial research on tile-based game development using papers and a project on GitHub based on 2D tile-based game design in Unity.</a:t>
            </a:r>
          </a:p>
          <a:p>
            <a:pPr marL="285750" indent="-285750">
              <a:buFont typeface="Arial" panose="020B0604020202020204" pitchFamily="34" charset="0"/>
              <a:buChar char="•"/>
            </a:pPr>
            <a:r>
              <a:rPr lang="en-GB" dirty="0"/>
              <a:t>Created my Unity3D program and added various classes to begin the initial coding.</a:t>
            </a:r>
          </a:p>
          <a:p>
            <a:pPr marL="285750" indent="-285750">
              <a:buFont typeface="Arial" panose="020B0604020202020204" pitchFamily="34" charset="0"/>
              <a:buChar char="•"/>
            </a:pPr>
            <a:r>
              <a:rPr lang="en-GB" dirty="0"/>
              <a:t>Created Scripts:</a:t>
            </a:r>
          </a:p>
          <a:p>
            <a:pPr marL="742950" lvl="1" indent="-285750">
              <a:buFont typeface="Courier New" panose="02070309020205020404" pitchFamily="49" charset="0"/>
              <a:buChar char="o"/>
            </a:pPr>
            <a:r>
              <a:rPr lang="en-GB" dirty="0"/>
              <a:t>World Controller – Inherits from Monobehaviour</a:t>
            </a:r>
          </a:p>
          <a:p>
            <a:pPr marL="742950" lvl="1" indent="-285750">
              <a:buFont typeface="Courier New" panose="02070309020205020404" pitchFamily="49" charset="0"/>
              <a:buChar char="o"/>
            </a:pPr>
            <a:r>
              <a:rPr lang="en-GB" dirty="0"/>
              <a:t>Mouse Controller – Inherits from Monobehaviour</a:t>
            </a:r>
          </a:p>
          <a:p>
            <a:pPr marL="742950" lvl="1" indent="-285750">
              <a:buFont typeface="Courier New" panose="02070309020205020404" pitchFamily="49" charset="0"/>
              <a:buChar char="o"/>
            </a:pPr>
            <a:r>
              <a:rPr lang="en-GB" dirty="0"/>
              <a:t>Furniture Sprite Controller – Inherits from Monobehaviour</a:t>
            </a:r>
          </a:p>
          <a:p>
            <a:pPr marL="742950" lvl="1" indent="-285750">
              <a:buFont typeface="Courier New" panose="02070309020205020404" pitchFamily="49" charset="0"/>
              <a:buChar char="o"/>
            </a:pPr>
            <a:r>
              <a:rPr lang="en-GB" dirty="0"/>
              <a:t>World</a:t>
            </a:r>
          </a:p>
          <a:p>
            <a:pPr marL="742950" lvl="1" indent="-285750">
              <a:buFont typeface="Courier New" panose="02070309020205020404" pitchFamily="49" charset="0"/>
              <a:buChar char="o"/>
            </a:pPr>
            <a:r>
              <a:rPr lang="en-GB" dirty="0"/>
              <a:t>Tile</a:t>
            </a:r>
          </a:p>
          <a:p>
            <a:pPr marL="742950" lvl="1" indent="-285750">
              <a:buFont typeface="Courier New" panose="02070309020205020404" pitchFamily="49" charset="0"/>
              <a:buChar char="o"/>
            </a:pPr>
            <a:r>
              <a:rPr lang="en-GB" dirty="0"/>
              <a:t>Furniture</a:t>
            </a:r>
          </a:p>
          <a:p>
            <a:pPr marL="742950" lvl="1" indent="-285750">
              <a:buFont typeface="Courier New" panose="02070309020205020404" pitchFamily="49" charset="0"/>
              <a:buChar char="o"/>
            </a:pPr>
            <a:r>
              <a:rPr lang="en-GB" dirty="0"/>
              <a:t>Furniture Actions</a:t>
            </a:r>
          </a:p>
          <a:p>
            <a:pPr lvl="1"/>
            <a:endParaRPr lang="en-GB" sz="1400" dirty="0"/>
          </a:p>
        </p:txBody>
      </p:sp>
      <p:pic>
        <p:nvPicPr>
          <p:cNvPr id="6" name="Picture 5"/>
          <p:cNvPicPr>
            <a:picLocks noChangeAspect="1"/>
          </p:cNvPicPr>
          <p:nvPr/>
        </p:nvPicPr>
        <p:blipFill rotWithShape="1">
          <a:blip r:embed="rId2"/>
          <a:srcRect l="22554" t="8410" r="22535" b="9576"/>
          <a:stretch/>
        </p:blipFill>
        <p:spPr>
          <a:xfrm>
            <a:off x="8326912" y="169157"/>
            <a:ext cx="3768597" cy="3166156"/>
          </a:xfrm>
          <a:prstGeom prst="rect">
            <a:avLst/>
          </a:prstGeom>
        </p:spPr>
      </p:pic>
      <p:pic>
        <p:nvPicPr>
          <p:cNvPr id="7" name="Picture 6"/>
          <p:cNvPicPr/>
          <p:nvPr/>
        </p:nvPicPr>
        <p:blipFill rotWithShape="1">
          <a:blip r:embed="rId3" cstate="print">
            <a:extLst>
              <a:ext uri="{28A0092B-C50C-407E-A947-70E740481C1C}">
                <a14:useLocalDpi xmlns:a14="http://schemas.microsoft.com/office/drawing/2010/main" val="0"/>
              </a:ext>
            </a:extLst>
          </a:blip>
          <a:srcRect l="20179" t="8305" r="26067" b="29770"/>
          <a:stretch/>
        </p:blipFill>
        <p:spPr bwMode="auto">
          <a:xfrm>
            <a:off x="7826928" y="3469537"/>
            <a:ext cx="4268581" cy="3023542"/>
          </a:xfrm>
          <a:prstGeom prst="rect">
            <a:avLst/>
          </a:prstGeom>
          <a:ln>
            <a:noFill/>
          </a:ln>
          <a:extLst>
            <a:ext uri="{53640926-AAD7-44D8-BBD7-CCE9431645EC}">
              <a14:shadowObscured xmlns:a14="http://schemas.microsoft.com/office/drawing/2010/main"/>
            </a:ext>
          </a:extLst>
        </p:spPr>
      </p:pic>
      <p:pic>
        <p:nvPicPr>
          <p:cNvPr id="8" name="Picture 7"/>
          <p:cNvPicPr/>
          <p:nvPr/>
        </p:nvPicPr>
        <p:blipFill rotWithShape="1">
          <a:blip r:embed="rId4" cstate="print">
            <a:extLst>
              <a:ext uri="{28A0092B-C50C-407E-A947-70E740481C1C}">
                <a14:useLocalDpi xmlns:a14="http://schemas.microsoft.com/office/drawing/2010/main" val="0"/>
              </a:ext>
            </a:extLst>
          </a:blip>
          <a:srcRect l="22971" t="7329" r="27411" b="35018"/>
          <a:stretch/>
        </p:blipFill>
        <p:spPr bwMode="auto">
          <a:xfrm>
            <a:off x="3280095" y="3469537"/>
            <a:ext cx="4253218" cy="30235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81741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10034" y="169157"/>
            <a:ext cx="9048366" cy="476795"/>
          </a:xfrm>
        </p:spPr>
        <p:txBody>
          <a:bodyPr>
            <a:normAutofit fontScale="90000"/>
          </a:bodyPr>
          <a:lstStyle/>
          <a:p>
            <a:pPr algn="ctr"/>
            <a:r>
              <a:rPr lang="en-GB" sz="2800" dirty="0"/>
              <a:t>Character Development Research and Character Coding</a:t>
            </a:r>
          </a:p>
        </p:txBody>
      </p:sp>
      <p:sp>
        <p:nvSpPr>
          <p:cNvPr id="6" name="TextBox 5"/>
          <p:cNvSpPr txBox="1"/>
          <p:nvPr/>
        </p:nvSpPr>
        <p:spPr>
          <a:xfrm>
            <a:off x="855677" y="704675"/>
            <a:ext cx="6073631" cy="2246769"/>
          </a:xfrm>
          <a:prstGeom prst="rect">
            <a:avLst/>
          </a:prstGeom>
          <a:noFill/>
        </p:spPr>
        <p:txBody>
          <a:bodyPr wrap="square" rtlCol="0">
            <a:spAutoFit/>
          </a:bodyPr>
          <a:lstStyle/>
          <a:p>
            <a:pPr marL="285750" indent="-285750">
              <a:buFont typeface="Arial" panose="020B0604020202020204" pitchFamily="34" charset="0"/>
              <a:buChar char="•"/>
            </a:pPr>
            <a:r>
              <a:rPr lang="en-GB" dirty="0"/>
              <a:t>Research was conducted by looking at popular games with advanced AI.</a:t>
            </a:r>
          </a:p>
          <a:p>
            <a:pPr marL="285750" indent="-285750">
              <a:buFont typeface="Arial" panose="020B0604020202020204" pitchFamily="34" charset="0"/>
              <a:buChar char="•"/>
            </a:pPr>
            <a:r>
              <a:rPr lang="en-GB" dirty="0"/>
              <a:t>RimWorld was the main focus with research being done on the skills, backstories, traits, moods and thoughts.</a:t>
            </a:r>
          </a:p>
          <a:p>
            <a:pPr marL="285750" indent="-285750">
              <a:buFont typeface="Arial" panose="020B0604020202020204" pitchFamily="34" charset="0"/>
              <a:buChar char="•"/>
            </a:pPr>
            <a:r>
              <a:rPr lang="en-GB" dirty="0"/>
              <a:t>Coding began by creating and developing two more scripts:</a:t>
            </a:r>
          </a:p>
          <a:p>
            <a:pPr marL="742950" lvl="1" indent="-285750">
              <a:buFont typeface="Courier New" panose="02070309020205020404" pitchFamily="49" charset="0"/>
              <a:buChar char="o"/>
            </a:pPr>
            <a:r>
              <a:rPr lang="en-GB" dirty="0"/>
              <a:t>Character</a:t>
            </a:r>
          </a:p>
          <a:p>
            <a:pPr marL="742950" lvl="1" indent="-285750">
              <a:buFont typeface="Courier New" panose="02070309020205020404" pitchFamily="49" charset="0"/>
              <a:buChar char="o"/>
            </a:pPr>
            <a:r>
              <a:rPr lang="en-GB" dirty="0"/>
              <a:t>Character Sprite Controller</a:t>
            </a:r>
          </a:p>
          <a:p>
            <a:pPr lvl="1"/>
            <a:endParaRPr lang="en-GB" sz="1400" dirty="0"/>
          </a:p>
        </p:txBody>
      </p:sp>
      <p:pic>
        <p:nvPicPr>
          <p:cNvPr id="1026" name="Picture 2" descr="http://i1295.photobucket.com/albums/b636/edbmods/prepare-carefully-a13-1_zpsh0cee1rf.jpg"/>
          <p:cNvPicPr>
            <a:picLocks noChangeAspect="1" noChangeArrowheads="1"/>
          </p:cNvPicPr>
          <p:nvPr/>
        </p:nvPicPr>
        <p:blipFill rotWithShape="1">
          <a:blip r:embed="rId2">
            <a:extLst>
              <a:ext uri="{28A0092B-C50C-407E-A947-70E740481C1C}">
                <a14:useLocalDpi xmlns:a14="http://schemas.microsoft.com/office/drawing/2010/main" val="0"/>
              </a:ext>
            </a:extLst>
          </a:blip>
          <a:srcRect l="7762" t="14202" r="7100" b="23249"/>
          <a:stretch/>
        </p:blipFill>
        <p:spPr bwMode="auto">
          <a:xfrm>
            <a:off x="6929308" y="645952"/>
            <a:ext cx="5058561" cy="25292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55676" y="2699337"/>
            <a:ext cx="6073631" cy="923330"/>
          </a:xfrm>
          <a:prstGeom prst="rect">
            <a:avLst/>
          </a:prstGeom>
          <a:noFill/>
        </p:spPr>
        <p:txBody>
          <a:bodyPr wrap="square" rtlCol="0">
            <a:spAutoFit/>
          </a:bodyPr>
          <a:lstStyle/>
          <a:p>
            <a:pPr marL="285750" indent="-285750">
              <a:buFont typeface="Arial" panose="020B0604020202020204" pitchFamily="34" charset="0"/>
              <a:buChar char="•"/>
            </a:pPr>
            <a:r>
              <a:rPr lang="en-GB" dirty="0"/>
              <a:t>The character class is used as a template for all characters in the game. The Character Sprite Controller links the logic with the </a:t>
            </a:r>
            <a:r>
              <a:rPr lang="en-GB" dirty="0" err="1"/>
              <a:t>GameObjects</a:t>
            </a:r>
            <a:r>
              <a:rPr lang="en-GB" dirty="0"/>
              <a:t>. </a:t>
            </a:r>
            <a:endParaRPr lang="en-GB" sz="1400" dirty="0"/>
          </a:p>
        </p:txBody>
      </p:sp>
      <p:pic>
        <p:nvPicPr>
          <p:cNvPr id="8" name="Picture 7"/>
          <p:cNvPicPr>
            <a:picLocks noChangeAspect="1"/>
          </p:cNvPicPr>
          <p:nvPr/>
        </p:nvPicPr>
        <p:blipFill rotWithShape="1">
          <a:blip r:embed="rId3"/>
          <a:srcRect t="13131" b="9068"/>
          <a:stretch/>
        </p:blipFill>
        <p:spPr>
          <a:xfrm>
            <a:off x="229556" y="3756841"/>
            <a:ext cx="5824755" cy="2549110"/>
          </a:xfrm>
          <a:prstGeom prst="rect">
            <a:avLst/>
          </a:prstGeom>
        </p:spPr>
      </p:pic>
      <p:pic>
        <p:nvPicPr>
          <p:cNvPr id="10" name="Picture 9"/>
          <p:cNvPicPr>
            <a:picLocks noChangeAspect="1"/>
          </p:cNvPicPr>
          <p:nvPr/>
        </p:nvPicPr>
        <p:blipFill rotWithShape="1">
          <a:blip r:embed="rId4"/>
          <a:srcRect t="13429" b="5995"/>
          <a:stretch/>
        </p:blipFill>
        <p:spPr>
          <a:xfrm>
            <a:off x="6363712" y="3756841"/>
            <a:ext cx="5624157" cy="2549110"/>
          </a:xfrm>
          <a:prstGeom prst="rect">
            <a:avLst/>
          </a:prstGeom>
        </p:spPr>
      </p:pic>
    </p:spTree>
    <p:extLst>
      <p:ext uri="{BB962C8B-B14F-4D97-AF65-F5344CB8AC3E}">
        <p14:creationId xmlns:p14="http://schemas.microsoft.com/office/powerpoint/2010/main" val="4011842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10034" y="169157"/>
            <a:ext cx="4258252" cy="476795"/>
          </a:xfrm>
        </p:spPr>
        <p:txBody>
          <a:bodyPr>
            <a:normAutofit/>
          </a:bodyPr>
          <a:lstStyle/>
          <a:p>
            <a:pPr algn="ctr"/>
            <a:r>
              <a:rPr lang="en-GB" sz="2800" dirty="0"/>
              <a:t>AI Pathfinding Research</a:t>
            </a:r>
          </a:p>
        </p:txBody>
      </p:sp>
      <p:sp>
        <p:nvSpPr>
          <p:cNvPr id="5" name="TextBox 4"/>
          <p:cNvSpPr txBox="1"/>
          <p:nvPr/>
        </p:nvSpPr>
        <p:spPr>
          <a:xfrm>
            <a:off x="855677" y="704675"/>
            <a:ext cx="10536573" cy="1723549"/>
          </a:xfrm>
          <a:prstGeom prst="rect">
            <a:avLst/>
          </a:prstGeom>
          <a:noFill/>
        </p:spPr>
        <p:txBody>
          <a:bodyPr wrap="square" rtlCol="0">
            <a:spAutoFit/>
          </a:bodyPr>
          <a:lstStyle/>
          <a:p>
            <a:pPr marL="285750" indent="-285750">
              <a:buFont typeface="Arial" panose="020B0604020202020204" pitchFamily="34" charset="0"/>
              <a:buChar char="•"/>
            </a:pPr>
            <a:r>
              <a:rPr lang="en-GB" dirty="0"/>
              <a:t>Pathfinding is an important part of making AI look realistic.</a:t>
            </a:r>
          </a:p>
          <a:p>
            <a:pPr marL="285750" indent="-285750">
              <a:buFont typeface="Arial" panose="020B0604020202020204" pitchFamily="34" charset="0"/>
              <a:buChar char="•"/>
            </a:pPr>
            <a:r>
              <a:rPr lang="en-GB" dirty="0"/>
              <a:t>Papers used for research:</a:t>
            </a:r>
          </a:p>
          <a:p>
            <a:pPr marL="742950" lvl="1" indent="-285750">
              <a:buFont typeface="Arial" panose="020B0604020202020204" pitchFamily="34" charset="0"/>
              <a:buChar char="•"/>
            </a:pPr>
            <a:r>
              <a:rPr lang="en-GB" sz="1400" dirty="0"/>
              <a:t>Hybrid Pathfinding</a:t>
            </a:r>
          </a:p>
          <a:p>
            <a:pPr marL="742950" lvl="1" indent="-285750">
              <a:buFont typeface="Arial" panose="020B0604020202020204" pitchFamily="34" charset="0"/>
              <a:buChar char="•"/>
            </a:pPr>
            <a:r>
              <a:rPr lang="en-GB" sz="1400" dirty="0"/>
              <a:t>Direction Based Heuristic Pathfinding</a:t>
            </a:r>
          </a:p>
          <a:p>
            <a:pPr marL="742950" lvl="1" indent="-285750">
              <a:buFont typeface="Arial" panose="020B0604020202020204" pitchFamily="34" charset="0"/>
              <a:buChar char="•"/>
            </a:pPr>
            <a:r>
              <a:rPr lang="en-GB" sz="1400" dirty="0"/>
              <a:t>Multigoal Pathfinding</a:t>
            </a:r>
          </a:p>
          <a:p>
            <a:pPr marL="742950" lvl="1" indent="-285750">
              <a:buFont typeface="Arial" panose="020B0604020202020204" pitchFamily="34" charset="0"/>
              <a:buChar char="•"/>
            </a:pPr>
            <a:r>
              <a:rPr lang="en-GB" sz="1400" dirty="0"/>
              <a:t>Pathfinding for Partially Explored Game Environments.</a:t>
            </a:r>
          </a:p>
          <a:p>
            <a:pPr lvl="1"/>
            <a:endParaRPr lang="en-GB" sz="1400" dirty="0"/>
          </a:p>
        </p:txBody>
      </p:sp>
      <p:sp>
        <p:nvSpPr>
          <p:cNvPr id="6" name="TextBox 5"/>
          <p:cNvSpPr txBox="1"/>
          <p:nvPr/>
        </p:nvSpPr>
        <p:spPr>
          <a:xfrm>
            <a:off x="855677" y="2098646"/>
            <a:ext cx="10536573" cy="2585323"/>
          </a:xfrm>
          <a:prstGeom prst="rect">
            <a:avLst/>
          </a:prstGeom>
          <a:noFill/>
        </p:spPr>
        <p:txBody>
          <a:bodyPr wrap="square" rtlCol="0">
            <a:spAutoFit/>
          </a:bodyPr>
          <a:lstStyle/>
          <a:p>
            <a:pPr marL="285750" indent="-285750">
              <a:buFont typeface="Arial" panose="020B0604020202020204" pitchFamily="34" charset="0"/>
              <a:buChar char="•"/>
            </a:pPr>
            <a:r>
              <a:rPr lang="en-GB" dirty="0"/>
              <a:t>The hybrid pathfinding paper looked at development of a system that uses both long-distance pathfinding and short-distance enemy avoidance.</a:t>
            </a:r>
          </a:p>
          <a:p>
            <a:pPr marL="285750" indent="-285750">
              <a:buFont typeface="Arial" panose="020B0604020202020204" pitchFamily="34" charset="0"/>
              <a:buChar char="•"/>
            </a:pPr>
            <a:r>
              <a:rPr lang="en-GB" dirty="0"/>
              <a:t>The direction based heuristic pathfinding paper explained A* pathfinding and general heuristic advantages and disadvantages.</a:t>
            </a:r>
          </a:p>
          <a:p>
            <a:pPr marL="285750" indent="-285750">
              <a:buFont typeface="Arial" panose="020B0604020202020204" pitchFamily="34" charset="0"/>
              <a:buChar char="•"/>
            </a:pPr>
            <a:r>
              <a:rPr lang="en-GB" dirty="0"/>
              <a:t>The multigoal pathfinding paper looked at the advantages and disadvantages of knowing that a character needs to go to multiple goals before any movement is done.</a:t>
            </a:r>
          </a:p>
          <a:p>
            <a:pPr marL="285750" indent="-285750">
              <a:buFont typeface="Arial" panose="020B0604020202020204" pitchFamily="34" charset="0"/>
              <a:buChar char="•"/>
            </a:pPr>
            <a:r>
              <a:rPr lang="en-GB" dirty="0"/>
              <a:t>The partially explored game environment paper talked about a learning AI that plans out its path based on what it knows about the environment, and will learn and change its path as it moves and learns about new obstacles. </a:t>
            </a:r>
          </a:p>
        </p:txBody>
      </p:sp>
      <p:pic>
        <p:nvPicPr>
          <p:cNvPr id="7" name="Picture 6"/>
          <p:cNvPicPr/>
          <p:nvPr/>
        </p:nvPicPr>
        <p:blipFill rotWithShape="1">
          <a:blip r:embed="rId2" cstate="print">
            <a:extLst>
              <a:ext uri="{28A0092B-C50C-407E-A947-70E740481C1C}">
                <a14:useLocalDpi xmlns:a14="http://schemas.microsoft.com/office/drawing/2010/main" val="0"/>
              </a:ext>
            </a:extLst>
          </a:blip>
          <a:srcRect l="904" t="2864" r="1567"/>
          <a:stretch/>
        </p:blipFill>
        <p:spPr bwMode="auto">
          <a:xfrm>
            <a:off x="742349" y="4665763"/>
            <a:ext cx="3926124" cy="2107902"/>
          </a:xfrm>
          <a:prstGeom prst="rect">
            <a:avLst/>
          </a:prstGeom>
          <a:ln>
            <a:noFill/>
          </a:ln>
          <a:extLst>
            <a:ext uri="{53640926-AAD7-44D8-BBD7-CCE9431645EC}">
              <a14:shadowObscured xmlns:a14="http://schemas.microsoft.com/office/drawing/2010/main"/>
            </a:ext>
          </a:extLst>
        </p:spPr>
      </p:pic>
      <p:pic>
        <p:nvPicPr>
          <p:cNvPr id="8" name="Picture 7"/>
          <p:cNvPicPr/>
          <p:nvPr/>
        </p:nvPicPr>
        <p:blipFill rotWithShape="1">
          <a:blip r:embed="rId3" cstate="print">
            <a:extLst>
              <a:ext uri="{28A0092B-C50C-407E-A947-70E740481C1C}">
                <a14:useLocalDpi xmlns:a14="http://schemas.microsoft.com/office/drawing/2010/main" val="0"/>
              </a:ext>
            </a:extLst>
          </a:blip>
          <a:srcRect l="6172" t="15585" r="9695" b="1525"/>
          <a:stretch/>
        </p:blipFill>
        <p:spPr bwMode="auto">
          <a:xfrm>
            <a:off x="6209006" y="4665763"/>
            <a:ext cx="4084285" cy="21261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28305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10034" y="169157"/>
            <a:ext cx="6145775" cy="476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GB" sz="2800" dirty="0"/>
              <a:t>AI Pathfinding Coding and Testing</a:t>
            </a:r>
          </a:p>
        </p:txBody>
      </p:sp>
      <p:sp>
        <p:nvSpPr>
          <p:cNvPr id="3" name="TextBox 2"/>
          <p:cNvSpPr txBox="1"/>
          <p:nvPr/>
        </p:nvSpPr>
        <p:spPr>
          <a:xfrm>
            <a:off x="855677" y="704675"/>
            <a:ext cx="10536573" cy="3077766"/>
          </a:xfrm>
          <a:prstGeom prst="rect">
            <a:avLst/>
          </a:prstGeom>
          <a:noFill/>
        </p:spPr>
        <p:txBody>
          <a:bodyPr wrap="square" rtlCol="0">
            <a:spAutoFit/>
          </a:bodyPr>
          <a:lstStyle/>
          <a:p>
            <a:pPr marL="285750" indent="-285750">
              <a:buFont typeface="Arial" panose="020B0604020202020204" pitchFamily="34" charset="0"/>
              <a:buChar char="•"/>
            </a:pPr>
            <a:r>
              <a:rPr lang="en-GB" dirty="0"/>
              <a:t>Node and Edge template classes created. A Tile Graph uses these to create a map of the world.</a:t>
            </a:r>
          </a:p>
          <a:p>
            <a:pPr marL="285750" indent="-285750">
              <a:buFont typeface="Arial" panose="020B0604020202020204" pitchFamily="34" charset="0"/>
              <a:buChar char="•"/>
            </a:pPr>
            <a:r>
              <a:rPr lang="en-GB" dirty="0"/>
              <a:t>The algorithm then uses the Tile Graph to create a path from a given tile to a given tile.</a:t>
            </a:r>
          </a:p>
          <a:p>
            <a:pPr marL="285750" indent="-285750">
              <a:buFont typeface="Arial" panose="020B0604020202020204" pitchFamily="34" charset="0"/>
              <a:buChar char="•"/>
            </a:pPr>
            <a:r>
              <a:rPr lang="en-GB" dirty="0"/>
              <a:t>Every piece of furniture is given a movement cost, the algorithm will use this stat to move around furniture if it is quicker.</a:t>
            </a:r>
          </a:p>
          <a:p>
            <a:pPr marL="285750" indent="-285750">
              <a:buFont typeface="Arial" panose="020B0604020202020204" pitchFamily="34" charset="0"/>
              <a:buChar char="•"/>
            </a:pPr>
            <a:r>
              <a:rPr lang="en-GB" dirty="0"/>
              <a:t>The character uses the route by asking for the next tile they need, then they work out if the next tile can be entered. If a door is in the tile, the character waits and alerts the door that it needs to open. Once it is open, the character carries on through the tile. The character will also slow its movement if the tile’s movement speed is above 1 because it has furniture on it.</a:t>
            </a:r>
          </a:p>
          <a:p>
            <a:pPr marL="285750" indent="-285750">
              <a:buFont typeface="Arial" panose="020B0604020202020204" pitchFamily="34" charset="0"/>
              <a:buChar char="•"/>
            </a:pPr>
            <a:r>
              <a:rPr lang="en-GB" dirty="0"/>
              <a:t>A button was added to the Unity project in order to test the pathfinding. Once the button is pressed, clicking on a tile will move the character to that tile.</a:t>
            </a:r>
          </a:p>
          <a:p>
            <a:pPr lvl="1"/>
            <a:endParaRPr lang="en-GB" sz="1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572" y="3533233"/>
            <a:ext cx="4599901" cy="285598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7368" y="3533232"/>
            <a:ext cx="4599901" cy="2855983"/>
          </a:xfrm>
          <a:prstGeom prst="rect">
            <a:avLst/>
          </a:prstGeom>
        </p:spPr>
      </p:pic>
      <p:sp>
        <p:nvSpPr>
          <p:cNvPr id="8" name="TextBox 7"/>
          <p:cNvSpPr txBox="1"/>
          <p:nvPr/>
        </p:nvSpPr>
        <p:spPr>
          <a:xfrm>
            <a:off x="2065091" y="6389215"/>
            <a:ext cx="2792134" cy="369332"/>
          </a:xfrm>
          <a:prstGeom prst="rect">
            <a:avLst/>
          </a:prstGeom>
          <a:noFill/>
        </p:spPr>
        <p:txBody>
          <a:bodyPr wrap="square" rtlCol="0">
            <a:spAutoFit/>
          </a:bodyPr>
          <a:lstStyle/>
          <a:p>
            <a:r>
              <a:rPr lang="en-GB" dirty="0"/>
              <a:t>Pathfinding Example - Wall</a:t>
            </a:r>
          </a:p>
        </p:txBody>
      </p:sp>
      <p:sp>
        <p:nvSpPr>
          <p:cNvPr id="9" name="TextBox 8"/>
          <p:cNvSpPr txBox="1"/>
          <p:nvPr/>
        </p:nvSpPr>
        <p:spPr>
          <a:xfrm>
            <a:off x="7301219" y="6426332"/>
            <a:ext cx="2792134" cy="369332"/>
          </a:xfrm>
          <a:prstGeom prst="rect">
            <a:avLst/>
          </a:prstGeom>
          <a:noFill/>
        </p:spPr>
        <p:txBody>
          <a:bodyPr wrap="square" rtlCol="0">
            <a:spAutoFit/>
          </a:bodyPr>
          <a:lstStyle/>
          <a:p>
            <a:r>
              <a:rPr lang="en-GB" dirty="0"/>
              <a:t>Pathfinding Example - Door</a:t>
            </a:r>
          </a:p>
        </p:txBody>
      </p:sp>
    </p:spTree>
    <p:extLst>
      <p:ext uri="{BB962C8B-B14F-4D97-AF65-F5344CB8AC3E}">
        <p14:creationId xmlns:p14="http://schemas.microsoft.com/office/powerpoint/2010/main" val="1756184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10033" y="169157"/>
            <a:ext cx="10038267" cy="47679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GB" sz="2800" dirty="0"/>
              <a:t>Character AI Research and Employee AI research and Development</a:t>
            </a:r>
          </a:p>
        </p:txBody>
      </p:sp>
      <p:sp>
        <p:nvSpPr>
          <p:cNvPr id="3" name="TextBox 2"/>
          <p:cNvSpPr txBox="1"/>
          <p:nvPr/>
        </p:nvSpPr>
        <p:spPr>
          <a:xfrm>
            <a:off x="855677" y="704675"/>
            <a:ext cx="10536573" cy="3416320"/>
          </a:xfrm>
          <a:prstGeom prst="rect">
            <a:avLst/>
          </a:prstGeom>
          <a:noFill/>
        </p:spPr>
        <p:txBody>
          <a:bodyPr wrap="square" rtlCol="0">
            <a:spAutoFit/>
          </a:bodyPr>
          <a:lstStyle/>
          <a:p>
            <a:pPr marL="285750" indent="-285750">
              <a:buFont typeface="Arial" panose="020B0604020202020204" pitchFamily="34" charset="0"/>
              <a:buChar char="•"/>
            </a:pPr>
            <a:r>
              <a:rPr lang="en-GB" dirty="0"/>
              <a:t>5 papers were found during the research to help with the project.</a:t>
            </a:r>
          </a:p>
          <a:p>
            <a:pPr marL="285750" indent="-285750">
              <a:buFont typeface="Arial" panose="020B0604020202020204" pitchFamily="34" charset="0"/>
              <a:buChar char="•"/>
            </a:pPr>
            <a:r>
              <a:rPr lang="en-GB" dirty="0"/>
              <a:t>Emotion-Based Synthetic Characters – How dynamic emotions based upon the environment and other characters can create a very realistic AI.</a:t>
            </a:r>
          </a:p>
          <a:p>
            <a:pPr marL="285750" indent="-285750">
              <a:buFont typeface="Arial" panose="020B0604020202020204" pitchFamily="34" charset="0"/>
              <a:buChar char="•"/>
            </a:pPr>
            <a:r>
              <a:rPr lang="en-GB" dirty="0"/>
              <a:t>Human-like NPCs using pheromone maps. Characters learn about their environment by storing a map of their surroundings and using it to adjust their decisions.</a:t>
            </a:r>
          </a:p>
          <a:p>
            <a:pPr marL="285750" indent="-285750">
              <a:buFont typeface="Arial" panose="020B0604020202020204" pitchFamily="34" charset="0"/>
              <a:buChar char="•"/>
            </a:pPr>
            <a:r>
              <a:rPr lang="en-GB" dirty="0"/>
              <a:t>Adaptive behaviour control models. In-depth look at fuzzy logic and its advantages and disadvantages.</a:t>
            </a:r>
          </a:p>
          <a:p>
            <a:pPr marL="285750" indent="-285750">
              <a:buFont typeface="Arial" panose="020B0604020202020204" pitchFamily="34" charset="0"/>
              <a:buChar char="•"/>
            </a:pPr>
            <a:r>
              <a:rPr lang="en-GB" dirty="0"/>
              <a:t>Component based hierarchical state machines. Advantages and disadvantages of advanced and large-scale finite state machines in a component based form.</a:t>
            </a:r>
          </a:p>
          <a:p>
            <a:pPr marL="285750" indent="-285750">
              <a:buFont typeface="Arial" panose="020B0604020202020204" pitchFamily="34" charset="0"/>
              <a:buChar char="•"/>
            </a:pPr>
            <a:r>
              <a:rPr lang="en-GB" dirty="0"/>
              <a:t>Game coding complete. Lots of great information about AI techniques. It explained in detail:</a:t>
            </a:r>
          </a:p>
          <a:p>
            <a:pPr marL="742950" lvl="1" indent="-285750">
              <a:buFont typeface="Arial" panose="020B0604020202020204" pitchFamily="34" charset="0"/>
              <a:buChar char="•"/>
            </a:pPr>
            <a:r>
              <a:rPr lang="en-GB" dirty="0"/>
              <a:t>Finite State Machines</a:t>
            </a:r>
          </a:p>
          <a:p>
            <a:pPr marL="742950" lvl="1" indent="-285750">
              <a:buFont typeface="Arial" panose="020B0604020202020204" pitchFamily="34" charset="0"/>
              <a:buChar char="•"/>
            </a:pPr>
            <a:r>
              <a:rPr lang="en-GB" dirty="0"/>
              <a:t>Decision Trees</a:t>
            </a:r>
          </a:p>
          <a:p>
            <a:pPr marL="742950" lvl="1" indent="-285750">
              <a:buFont typeface="Arial" panose="020B0604020202020204" pitchFamily="34" charset="0"/>
              <a:buChar char="•"/>
            </a:pPr>
            <a:r>
              <a:rPr lang="en-GB" dirty="0"/>
              <a:t>Fuzzy Logic</a:t>
            </a:r>
          </a:p>
        </p:txBody>
      </p:sp>
      <p:sp>
        <p:nvSpPr>
          <p:cNvPr id="2" name="Rectangle 1"/>
          <p:cNvSpPr/>
          <p:nvPr/>
        </p:nvSpPr>
        <p:spPr>
          <a:xfrm>
            <a:off x="910205" y="4120995"/>
            <a:ext cx="7889846" cy="646331"/>
          </a:xfrm>
          <a:prstGeom prst="rect">
            <a:avLst/>
          </a:prstGeom>
        </p:spPr>
        <p:txBody>
          <a:bodyPr wrap="square">
            <a:spAutoFit/>
          </a:bodyPr>
          <a:lstStyle/>
          <a:p>
            <a:r>
              <a:rPr lang="en-GB" dirty="0"/>
              <a:t>	The two final topics are not currently used, but will be once thoughts and moods are added to the AI system. </a:t>
            </a:r>
          </a:p>
        </p:txBody>
      </p:sp>
      <p:pic>
        <p:nvPicPr>
          <p:cNvPr id="1026" name="Picture 2" descr="https://images-na.ssl-images-amazon.com/images/I/519d5Mo7uAL._SX25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9678" y="3253434"/>
            <a:ext cx="2788960" cy="344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469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10033" y="169157"/>
            <a:ext cx="4107251" cy="476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GB" sz="2800" dirty="0"/>
              <a:t>Employee AI coding - 1</a:t>
            </a:r>
          </a:p>
        </p:txBody>
      </p:sp>
      <p:sp>
        <p:nvSpPr>
          <p:cNvPr id="3" name="TextBox 2"/>
          <p:cNvSpPr txBox="1"/>
          <p:nvPr/>
        </p:nvSpPr>
        <p:spPr>
          <a:xfrm>
            <a:off x="855677" y="704675"/>
            <a:ext cx="10754686" cy="2585323"/>
          </a:xfrm>
          <a:prstGeom prst="rect">
            <a:avLst/>
          </a:prstGeom>
          <a:noFill/>
        </p:spPr>
        <p:txBody>
          <a:bodyPr wrap="square" rtlCol="0">
            <a:spAutoFit/>
          </a:bodyPr>
          <a:lstStyle/>
          <a:p>
            <a:pPr marL="285750" indent="-285750">
              <a:buFont typeface="Arial" panose="020B0604020202020204" pitchFamily="34" charset="0"/>
              <a:buChar char="•"/>
            </a:pPr>
            <a:r>
              <a:rPr lang="en-GB" dirty="0"/>
              <a:t>New classes created: Job and Employee.</a:t>
            </a:r>
          </a:p>
          <a:p>
            <a:pPr marL="285750" indent="-285750">
              <a:buFont typeface="Arial" panose="020B0604020202020204" pitchFamily="34" charset="0"/>
              <a:buChar char="•"/>
            </a:pPr>
            <a:r>
              <a:rPr lang="en-GB" dirty="0"/>
              <a:t>The Character class is changed to be abstract and employee inherits from character.</a:t>
            </a:r>
          </a:p>
          <a:p>
            <a:pPr marL="285750" indent="-285750">
              <a:buFont typeface="Arial" panose="020B0604020202020204" pitchFamily="34" charset="0"/>
              <a:buChar char="•"/>
            </a:pPr>
            <a:r>
              <a:rPr lang="en-GB" dirty="0"/>
              <a:t>The Job class keeps the states needed for the finite state machine and other job specific data.</a:t>
            </a:r>
          </a:p>
          <a:p>
            <a:pPr marL="285750" indent="-285750">
              <a:buFont typeface="Arial" panose="020B0604020202020204" pitchFamily="34" charset="0"/>
              <a:buChar char="•"/>
            </a:pPr>
            <a:r>
              <a:rPr lang="en-GB" dirty="0"/>
              <a:t>Primary States:</a:t>
            </a:r>
          </a:p>
          <a:p>
            <a:pPr marL="742950" lvl="1" indent="-285750">
              <a:buFont typeface="Arial" panose="020B0604020202020204" pitchFamily="34" charset="0"/>
              <a:buChar char="•"/>
            </a:pPr>
            <a:r>
              <a:rPr lang="en-GB" dirty="0"/>
              <a:t>Serve On Checkout</a:t>
            </a:r>
          </a:p>
          <a:p>
            <a:pPr marL="742950" lvl="1" indent="-285750">
              <a:buFont typeface="Arial" panose="020B0604020202020204" pitchFamily="34" charset="0"/>
              <a:buChar char="•"/>
            </a:pPr>
            <a:r>
              <a:rPr lang="en-GB" dirty="0"/>
              <a:t>Work </a:t>
            </a:r>
            <a:r>
              <a:rPr lang="en-GB" dirty="0" err="1"/>
              <a:t>Stockcage</a:t>
            </a:r>
            <a:endParaRPr lang="en-GB" dirty="0"/>
          </a:p>
          <a:p>
            <a:pPr marL="742950" lvl="1" indent="-285750">
              <a:buFont typeface="Arial" panose="020B0604020202020204" pitchFamily="34" charset="0"/>
              <a:buChar char="•"/>
            </a:pPr>
            <a:r>
              <a:rPr lang="en-GB" dirty="0"/>
              <a:t>Empty </a:t>
            </a:r>
            <a:r>
              <a:rPr lang="en-GB" dirty="0" err="1"/>
              <a:t>Stockcage</a:t>
            </a:r>
            <a:endParaRPr lang="en-GB" dirty="0"/>
          </a:p>
          <a:p>
            <a:pPr marL="742950" lvl="1" indent="-285750">
              <a:buFont typeface="Arial" panose="020B0604020202020204" pitchFamily="34" charset="0"/>
              <a:buChar char="•"/>
            </a:pPr>
            <a:r>
              <a:rPr lang="en-GB" dirty="0"/>
              <a:t>Face Up</a:t>
            </a:r>
          </a:p>
          <a:p>
            <a:pPr marL="742950" lvl="1" indent="-285750">
              <a:buFont typeface="Arial" panose="020B0604020202020204" pitchFamily="34" charset="0"/>
              <a:buChar char="•"/>
            </a:pPr>
            <a:r>
              <a:rPr lang="en-GB" dirty="0"/>
              <a:t>Count Checkout Money</a:t>
            </a:r>
          </a:p>
        </p:txBody>
      </p:sp>
      <p:sp>
        <p:nvSpPr>
          <p:cNvPr id="7" name="TextBox 6"/>
          <p:cNvSpPr txBox="1"/>
          <p:nvPr/>
        </p:nvSpPr>
        <p:spPr>
          <a:xfrm>
            <a:off x="855676" y="3130492"/>
            <a:ext cx="10536573" cy="1477328"/>
          </a:xfrm>
          <a:prstGeom prst="rect">
            <a:avLst/>
          </a:prstGeom>
          <a:noFill/>
        </p:spPr>
        <p:txBody>
          <a:bodyPr wrap="square" rtlCol="0">
            <a:spAutoFit/>
          </a:bodyPr>
          <a:lstStyle/>
          <a:p>
            <a:pPr marL="285750" indent="-285750">
              <a:buFont typeface="Arial" panose="020B0604020202020204" pitchFamily="34" charset="0"/>
              <a:buChar char="•"/>
            </a:pPr>
            <a:r>
              <a:rPr lang="en-GB" dirty="0"/>
              <a:t>Secondary States:</a:t>
            </a:r>
          </a:p>
          <a:p>
            <a:pPr marL="742950" lvl="1" indent="-285750">
              <a:buFont typeface="Arial" panose="020B0604020202020204" pitchFamily="34" charset="0"/>
              <a:buChar char="•"/>
            </a:pPr>
            <a:r>
              <a:rPr lang="en-GB" dirty="0"/>
              <a:t>Go To</a:t>
            </a:r>
          </a:p>
          <a:p>
            <a:pPr marL="742950" lvl="1" indent="-285750">
              <a:buFont typeface="Arial" panose="020B0604020202020204" pitchFamily="34" charset="0"/>
              <a:buChar char="•"/>
            </a:pPr>
            <a:r>
              <a:rPr lang="en-GB" dirty="0"/>
              <a:t>Go With</a:t>
            </a:r>
          </a:p>
          <a:p>
            <a:pPr marL="742950" lvl="1" indent="-285750">
              <a:buFont typeface="Arial" panose="020B0604020202020204" pitchFamily="34" charset="0"/>
              <a:buChar char="•"/>
            </a:pPr>
            <a:r>
              <a:rPr lang="en-GB" dirty="0"/>
              <a:t>Idle</a:t>
            </a:r>
          </a:p>
          <a:p>
            <a:pPr marL="742950" lvl="1" indent="-285750">
              <a:buFont typeface="Arial" panose="020B0604020202020204" pitchFamily="34" charset="0"/>
              <a:buChar char="•"/>
            </a:pPr>
            <a:r>
              <a:rPr lang="en-GB" dirty="0"/>
              <a:t>Use</a:t>
            </a:r>
          </a:p>
        </p:txBody>
      </p:sp>
      <p:sp>
        <p:nvSpPr>
          <p:cNvPr id="8" name="TextBox 7"/>
          <p:cNvSpPr txBox="1"/>
          <p:nvPr/>
        </p:nvSpPr>
        <p:spPr>
          <a:xfrm>
            <a:off x="5117284" y="1548252"/>
            <a:ext cx="6820251" cy="646331"/>
          </a:xfrm>
          <a:prstGeom prst="rect">
            <a:avLst/>
          </a:prstGeom>
          <a:noFill/>
        </p:spPr>
        <p:txBody>
          <a:bodyPr wrap="square" rtlCol="0">
            <a:spAutoFit/>
          </a:bodyPr>
          <a:lstStyle/>
          <a:p>
            <a:pPr marL="285750" indent="-285750">
              <a:buFont typeface="Arial" panose="020B0604020202020204" pitchFamily="34" charset="0"/>
              <a:buChar char="•"/>
            </a:pPr>
            <a:r>
              <a:rPr lang="en-GB" dirty="0"/>
              <a:t>Primary states represent entire jobs.</a:t>
            </a:r>
          </a:p>
          <a:p>
            <a:pPr marL="285750" indent="-285750">
              <a:buFont typeface="Arial" panose="020B0604020202020204" pitchFamily="34" charset="0"/>
              <a:buChar char="•"/>
            </a:pPr>
            <a:r>
              <a:rPr lang="en-GB" dirty="0"/>
              <a:t>Secondary states represent individual tasks within each primary state.</a:t>
            </a:r>
          </a:p>
        </p:txBody>
      </p:sp>
      <p:sp>
        <p:nvSpPr>
          <p:cNvPr id="9" name="TextBox 8"/>
          <p:cNvSpPr txBox="1"/>
          <p:nvPr/>
        </p:nvSpPr>
        <p:spPr>
          <a:xfrm>
            <a:off x="5117284" y="2530328"/>
            <a:ext cx="6820251" cy="1754326"/>
          </a:xfrm>
          <a:prstGeom prst="rect">
            <a:avLst/>
          </a:prstGeom>
          <a:noFill/>
        </p:spPr>
        <p:txBody>
          <a:bodyPr wrap="square" rtlCol="0">
            <a:spAutoFit/>
          </a:bodyPr>
          <a:lstStyle/>
          <a:p>
            <a:pPr marL="285750" indent="-285750">
              <a:buFont typeface="Arial" panose="020B0604020202020204" pitchFamily="34" charset="0"/>
              <a:buChar char="•"/>
            </a:pPr>
            <a:r>
              <a:rPr lang="en-GB" dirty="0"/>
              <a:t>All characters have an </a:t>
            </a:r>
            <a:r>
              <a:rPr lang="en-GB" dirty="0" err="1"/>
              <a:t>Update_DoThink</a:t>
            </a:r>
            <a:r>
              <a:rPr lang="en-GB" dirty="0"/>
              <a:t>() function which is overridden for the employee class, and in the future the customer class.</a:t>
            </a:r>
          </a:p>
          <a:p>
            <a:pPr marL="285750" indent="-285750">
              <a:buFont typeface="Arial" panose="020B0604020202020204" pitchFamily="34" charset="0"/>
              <a:buChar char="•"/>
            </a:pPr>
            <a:r>
              <a:rPr lang="en-GB" dirty="0"/>
              <a:t>Employees’ </a:t>
            </a:r>
            <a:r>
              <a:rPr lang="en-GB" dirty="0" err="1"/>
              <a:t>DoThink</a:t>
            </a:r>
            <a:r>
              <a:rPr lang="en-GB" dirty="0"/>
              <a:t> function contains the job finite state machine.</a:t>
            </a:r>
          </a:p>
          <a:p>
            <a:pPr marL="285750" indent="-285750">
              <a:buFont typeface="Arial" panose="020B0604020202020204" pitchFamily="34" charset="0"/>
              <a:buChar char="•"/>
            </a:pPr>
            <a:r>
              <a:rPr lang="en-GB" dirty="0"/>
              <a:t>Employees also have an </a:t>
            </a:r>
            <a:r>
              <a:rPr lang="en-GB" dirty="0" err="1"/>
              <a:t>Update_DoJob</a:t>
            </a:r>
            <a:r>
              <a:rPr lang="en-GB" dirty="0"/>
              <a:t>() function which is run when the employee needs to perform a task with a piece of furniture for a job.</a:t>
            </a:r>
          </a:p>
        </p:txBody>
      </p:sp>
      <p:pic>
        <p:nvPicPr>
          <p:cNvPr id="11" name="Picture 10"/>
          <p:cNvPicPr>
            <a:picLocks noChangeAspect="1"/>
          </p:cNvPicPr>
          <p:nvPr/>
        </p:nvPicPr>
        <p:blipFill rotWithShape="1">
          <a:blip r:embed="rId2"/>
          <a:srcRect t="13071" b="6617"/>
          <a:stretch/>
        </p:blipFill>
        <p:spPr>
          <a:xfrm>
            <a:off x="6166507" y="4205315"/>
            <a:ext cx="5545298" cy="2505156"/>
          </a:xfrm>
          <a:prstGeom prst="rect">
            <a:avLst/>
          </a:prstGeom>
        </p:spPr>
      </p:pic>
      <p:pic>
        <p:nvPicPr>
          <p:cNvPr id="13" name="Picture 12"/>
          <p:cNvPicPr>
            <a:picLocks noChangeAspect="1"/>
          </p:cNvPicPr>
          <p:nvPr/>
        </p:nvPicPr>
        <p:blipFill rotWithShape="1">
          <a:blip r:embed="rId3"/>
          <a:srcRect t="13420" b="11785"/>
          <a:stretch/>
        </p:blipFill>
        <p:spPr>
          <a:xfrm>
            <a:off x="637562" y="4597953"/>
            <a:ext cx="4902065" cy="2062424"/>
          </a:xfrm>
          <a:prstGeom prst="rect">
            <a:avLst/>
          </a:prstGeom>
        </p:spPr>
      </p:pic>
    </p:spTree>
    <p:extLst>
      <p:ext uri="{BB962C8B-B14F-4D97-AF65-F5344CB8AC3E}">
        <p14:creationId xmlns:p14="http://schemas.microsoft.com/office/powerpoint/2010/main" val="2248177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5677" y="704675"/>
            <a:ext cx="11081858" cy="1754326"/>
          </a:xfrm>
          <a:prstGeom prst="rect">
            <a:avLst/>
          </a:prstGeom>
          <a:noFill/>
        </p:spPr>
        <p:txBody>
          <a:bodyPr wrap="square" rtlCol="0">
            <a:spAutoFit/>
          </a:bodyPr>
          <a:lstStyle/>
          <a:p>
            <a:pPr marL="285750" indent="-285750">
              <a:buFont typeface="Arial" panose="020B0604020202020204" pitchFamily="34" charset="0"/>
              <a:buChar char="•"/>
            </a:pPr>
            <a:r>
              <a:rPr lang="en-GB" dirty="0"/>
              <a:t>Initial thoughts were then made on the beta testing. Specifics were hard to think about but the general testing areas are:</a:t>
            </a:r>
          </a:p>
          <a:p>
            <a:pPr marL="742950" lvl="1" indent="-285750">
              <a:buFont typeface="Arial" panose="020B0604020202020204" pitchFamily="34" charset="0"/>
              <a:buChar char="•"/>
            </a:pPr>
            <a:r>
              <a:rPr lang="en-GB" dirty="0"/>
              <a:t>Job priority decisions</a:t>
            </a:r>
          </a:p>
          <a:p>
            <a:pPr marL="742950" lvl="1" indent="-285750">
              <a:buFont typeface="Arial" panose="020B0604020202020204" pitchFamily="34" charset="0"/>
              <a:buChar char="•"/>
            </a:pPr>
            <a:r>
              <a:rPr lang="en-GB" dirty="0"/>
              <a:t>Communication</a:t>
            </a:r>
          </a:p>
          <a:p>
            <a:pPr marL="742950" lvl="1" indent="-285750">
              <a:buFont typeface="Arial" panose="020B0604020202020204" pitchFamily="34" charset="0"/>
              <a:buChar char="•"/>
            </a:pPr>
            <a:r>
              <a:rPr lang="en-GB" dirty="0"/>
              <a:t>Traits, Thoughts and Moods</a:t>
            </a:r>
          </a:p>
          <a:p>
            <a:pPr marL="742950" lvl="1" indent="-285750">
              <a:buFont typeface="Arial" panose="020B0604020202020204" pitchFamily="34" charset="0"/>
              <a:buChar char="•"/>
            </a:pPr>
            <a:r>
              <a:rPr lang="en-GB" dirty="0"/>
              <a:t>Line-Of-Sight if implemented.</a:t>
            </a:r>
          </a:p>
        </p:txBody>
      </p:sp>
      <p:pic>
        <p:nvPicPr>
          <p:cNvPr id="6" name="Picture 5"/>
          <p:cNvPicPr/>
          <p:nvPr/>
        </p:nvPicPr>
        <p:blipFill rotWithShape="1">
          <a:blip r:embed="rId2">
            <a:extLst>
              <a:ext uri="{28A0092B-C50C-407E-A947-70E740481C1C}">
                <a14:useLocalDpi xmlns:a14="http://schemas.microsoft.com/office/drawing/2010/main" val="0"/>
              </a:ext>
            </a:extLst>
          </a:blip>
          <a:srcRect l="21229" t="11346" r="27999" b="15896"/>
          <a:stretch/>
        </p:blipFill>
        <p:spPr bwMode="auto">
          <a:xfrm>
            <a:off x="8783273" y="4398702"/>
            <a:ext cx="3150904" cy="2411696"/>
          </a:xfrm>
          <a:prstGeom prst="rect">
            <a:avLst/>
          </a:prstGeom>
          <a:ln>
            <a:noFill/>
          </a:ln>
          <a:extLst>
            <a:ext uri="{53640926-AAD7-44D8-BBD7-CCE9431645EC}">
              <a14:shadowObscured xmlns:a14="http://schemas.microsoft.com/office/drawing/2010/main"/>
            </a:ext>
          </a:extLst>
        </p:spPr>
      </p:pic>
      <p:sp>
        <p:nvSpPr>
          <p:cNvPr id="9" name="Title 1"/>
          <p:cNvSpPr txBox="1">
            <a:spLocks/>
          </p:cNvSpPr>
          <p:nvPr/>
        </p:nvSpPr>
        <p:spPr>
          <a:xfrm>
            <a:off x="1010034" y="169157"/>
            <a:ext cx="4288360" cy="476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GB" sz="2800" dirty="0"/>
              <a:t>Employee AI coding - 2</a:t>
            </a:r>
          </a:p>
        </p:txBody>
      </p:sp>
      <p:sp>
        <p:nvSpPr>
          <p:cNvPr id="10" name="TextBox 9"/>
          <p:cNvSpPr txBox="1"/>
          <p:nvPr/>
        </p:nvSpPr>
        <p:spPr>
          <a:xfrm>
            <a:off x="931178" y="2508636"/>
            <a:ext cx="10930855" cy="2031325"/>
          </a:xfrm>
          <a:prstGeom prst="rect">
            <a:avLst/>
          </a:prstGeom>
          <a:noFill/>
        </p:spPr>
        <p:txBody>
          <a:bodyPr wrap="square" rtlCol="0">
            <a:spAutoFit/>
          </a:bodyPr>
          <a:lstStyle/>
          <a:p>
            <a:pPr marL="285750" indent="-285750">
              <a:buFont typeface="Arial" panose="020B0604020202020204" pitchFamily="34" charset="0"/>
              <a:buChar char="•"/>
            </a:pPr>
            <a:r>
              <a:rPr lang="en-GB" dirty="0"/>
              <a:t>Testers should not pay attention to game balancing, graphics or sound.</a:t>
            </a:r>
          </a:p>
          <a:p>
            <a:pPr marL="285750" indent="-285750">
              <a:buFont typeface="Arial" panose="020B0604020202020204" pitchFamily="34" charset="0"/>
              <a:buChar char="•"/>
            </a:pPr>
            <a:r>
              <a:rPr lang="en-GB" dirty="0"/>
              <a:t>After looking at testing, focus was brought back to the AI.</a:t>
            </a:r>
          </a:p>
          <a:p>
            <a:pPr marL="285750" indent="-285750">
              <a:buFont typeface="Arial" panose="020B0604020202020204" pitchFamily="34" charset="0"/>
              <a:buChar char="•"/>
            </a:pPr>
            <a:r>
              <a:rPr lang="en-GB" dirty="0"/>
              <a:t>Stock was added into the game. All furniture and characters can carry stock, as long as its max weight limit is not exceeded.</a:t>
            </a:r>
          </a:p>
          <a:p>
            <a:pPr marL="285750" indent="-285750">
              <a:buFont typeface="Arial" panose="020B0604020202020204" pitchFamily="34" charset="0"/>
              <a:buChar char="•"/>
            </a:pPr>
            <a:r>
              <a:rPr lang="en-GB" dirty="0"/>
              <a:t>Functions for taking and giving stock were added to furniture and characters.</a:t>
            </a:r>
          </a:p>
          <a:p>
            <a:pPr marL="285750" indent="-285750">
              <a:buFont typeface="Arial" panose="020B0604020202020204" pitchFamily="34" charset="0"/>
              <a:buChar char="•"/>
            </a:pPr>
            <a:r>
              <a:rPr lang="en-GB" dirty="0"/>
              <a:t>The employee checkout logic was tested and found that it would repeat scanning the same items, and so a flag was given to stock for sold items, and this is used when employees are scanning items.</a:t>
            </a:r>
          </a:p>
        </p:txBody>
      </p:sp>
      <p:sp>
        <p:nvSpPr>
          <p:cNvPr id="11" name="TextBox 10"/>
          <p:cNvSpPr txBox="1"/>
          <p:nvPr/>
        </p:nvSpPr>
        <p:spPr>
          <a:xfrm>
            <a:off x="855676" y="4681220"/>
            <a:ext cx="7927597" cy="923330"/>
          </a:xfrm>
          <a:prstGeom prst="rect">
            <a:avLst/>
          </a:prstGeom>
          <a:noFill/>
        </p:spPr>
        <p:txBody>
          <a:bodyPr wrap="square" rtlCol="0">
            <a:spAutoFit/>
          </a:bodyPr>
          <a:lstStyle/>
          <a:p>
            <a:pPr marL="285750" indent="-285750">
              <a:buFont typeface="Arial" panose="020B0604020202020204" pitchFamily="34" charset="0"/>
              <a:buChar char="•"/>
            </a:pPr>
            <a:r>
              <a:rPr lang="en-GB" dirty="0"/>
              <a:t>Selection UI was then added to the Unity project to allow easier debugging as stock can be seen on individual furniture.</a:t>
            </a:r>
          </a:p>
          <a:p>
            <a:pPr marL="285750" indent="-285750">
              <a:buFont typeface="Arial" panose="020B0604020202020204" pitchFamily="34" charset="0"/>
              <a:buChar char="•"/>
            </a:pPr>
            <a:r>
              <a:rPr lang="en-GB" dirty="0"/>
              <a:t>To the right is the layout of the shop, and this will be used from now on for testing.</a:t>
            </a:r>
          </a:p>
        </p:txBody>
      </p:sp>
    </p:spTree>
    <p:extLst>
      <p:ext uri="{BB962C8B-B14F-4D97-AF65-F5344CB8AC3E}">
        <p14:creationId xmlns:p14="http://schemas.microsoft.com/office/powerpoint/2010/main" val="37289848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477</TotalTime>
  <Words>1578</Words>
  <Application>Microsoft Office PowerPoint</Application>
  <PresentationFormat>Widescreen</PresentationFormat>
  <Paragraphs>113</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Courier New</vt:lpstr>
      <vt:lpstr>Trebuchet MS</vt:lpstr>
      <vt:lpstr>Tw Cen MT</vt:lpstr>
      <vt:lpstr>Circuit</vt:lpstr>
      <vt:lpstr>Final Year Project Progress Presentation 2</vt:lpstr>
      <vt:lpstr>PowerPoint Presentation</vt:lpstr>
      <vt:lpstr>Tile-Based Game Development Research and Backbone Coding</vt:lpstr>
      <vt:lpstr>Character Development Research and Character Coding</vt:lpstr>
      <vt:lpstr>AI Pathfinding 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Year Project Progress Presentation 2</dc:title>
  <dc:creator>James Jamieson</dc:creator>
  <cp:lastModifiedBy>James Jamieson</cp:lastModifiedBy>
  <cp:revision>101</cp:revision>
  <dcterms:created xsi:type="dcterms:W3CDTF">2017-02-20T20:37:27Z</dcterms:created>
  <dcterms:modified xsi:type="dcterms:W3CDTF">2017-02-21T18:04:52Z</dcterms:modified>
</cp:coreProperties>
</file>